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7" r:id="rId4"/>
    <p:sldId id="259" r:id="rId5"/>
    <p:sldId id="273" r:id="rId6"/>
    <p:sldId id="260" r:id="rId7"/>
    <p:sldId id="270" r:id="rId8"/>
    <p:sldId id="261" r:id="rId9"/>
    <p:sldId id="276" r:id="rId10"/>
    <p:sldId id="262" r:id="rId11"/>
    <p:sldId id="269" r:id="rId12"/>
    <p:sldId id="264" r:id="rId13"/>
    <p:sldId id="265" r:id="rId14"/>
    <p:sldId id="271" r:id="rId15"/>
    <p:sldId id="275" r:id="rId16"/>
    <p:sldId id="277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1E5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3CD"/>
          </a:solidFill>
        </a:fill>
      </a:tcStyle>
    </a:wholeTbl>
    <a:band2H>
      <a:tcTxStyle/>
      <a:tcStyle>
        <a:tcBdr/>
        <a:fill>
          <a:solidFill>
            <a:srgbClr val="F4EAE7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DDA"/>
          </a:solidFill>
        </a:fill>
      </a:tcStyle>
    </a:wholeTbl>
    <a:band2H>
      <a:tcTxStyle/>
      <a:tcStyle>
        <a:tcBdr/>
        <a:fill>
          <a:solidFill>
            <a:srgbClr val="F0EFED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97" autoAdjust="0"/>
  </p:normalViewPr>
  <p:slideViewPr>
    <p:cSldViewPr snapToGrid="0">
      <p:cViewPr varScale="1">
        <p:scale>
          <a:sx n="77" d="100"/>
          <a:sy n="77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 cloud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간략한 설명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사용 기술 기반으로 진행한 연구 과정 설명</a:t>
            </a:r>
          </a:p>
          <a:p>
            <a:r>
              <a:rPr lang="ko-KR" altLang="en-US" dirty="0"/>
              <a:t>실제로 </a:t>
            </a:r>
            <a:r>
              <a:rPr lang="en-US" altLang="ko-KR" dirty="0"/>
              <a:t>patch </a:t>
            </a:r>
            <a:r>
              <a:rPr lang="ko-KR" altLang="en-US" dirty="0"/>
              <a:t>생성하여 이미지 프레임화</a:t>
            </a:r>
          </a:p>
          <a:p>
            <a:r>
              <a:rPr lang="en-US" altLang="ko-KR" dirty="0"/>
              <a:t>inpainting </a:t>
            </a:r>
            <a:r>
              <a:rPr lang="ko-KR" altLang="en-US" dirty="0"/>
              <a:t>프로그램 사용하여 보완 시도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과정들 사진 추가</a:t>
            </a:r>
          </a:p>
          <a:p>
            <a:endParaRPr lang="en-US" altLang="ko-KR" dirty="0"/>
          </a:p>
          <a:p>
            <a:r>
              <a:rPr lang="en-US" altLang="ko-KR" dirty="0"/>
              <a:t>Input point cloud -&gt; V-PCC </a:t>
            </a:r>
            <a:r>
              <a:rPr lang="ko-KR" altLang="en-US" dirty="0"/>
              <a:t>과정 도중 생성된 </a:t>
            </a:r>
            <a:r>
              <a:rPr lang="en-US" altLang="ko-KR" dirty="0"/>
              <a:t>attribute video</a:t>
            </a:r>
            <a:r>
              <a:rPr lang="ko-KR" altLang="en-US" dirty="0"/>
              <a:t>로 부터 </a:t>
            </a:r>
            <a:r>
              <a:rPr lang="en-US" altLang="ko-KR" dirty="0"/>
              <a:t>frame images </a:t>
            </a:r>
            <a:r>
              <a:rPr lang="ko-KR" altLang="en-US" dirty="0"/>
              <a:t>추출 </a:t>
            </a:r>
            <a:r>
              <a:rPr lang="en-US" altLang="ko-KR" dirty="0"/>
              <a:t>-&gt;</a:t>
            </a:r>
            <a:r>
              <a:rPr lang="ko-KR" altLang="en-US" dirty="0"/>
              <a:t> 해당 </a:t>
            </a:r>
            <a:r>
              <a:rPr lang="en-US" altLang="ko-KR" dirty="0"/>
              <a:t>image sequence</a:t>
            </a:r>
            <a:r>
              <a:rPr lang="ko-KR" altLang="en-US" dirty="0"/>
              <a:t>를 </a:t>
            </a:r>
            <a:r>
              <a:rPr lang="en-US" altLang="ko-KR" dirty="0"/>
              <a:t>deep-flow video inpainting</a:t>
            </a:r>
            <a:r>
              <a:rPr lang="ko-KR" altLang="en-US" dirty="0"/>
              <a:t>통해 보완 </a:t>
            </a:r>
            <a:r>
              <a:rPr lang="en-US" altLang="ko-KR" dirty="0"/>
              <a:t>-&gt; </a:t>
            </a:r>
            <a:r>
              <a:rPr lang="ko-KR" altLang="en-US" dirty="0"/>
              <a:t>보완된 결과물과 기존 </a:t>
            </a:r>
            <a:r>
              <a:rPr lang="en-US" altLang="ko-KR"/>
              <a:t>image sequence </a:t>
            </a:r>
            <a:r>
              <a:rPr lang="ko-KR" altLang="en-US"/>
              <a:t>비교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50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연구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결과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이전과 </a:t>
            </a:r>
            <a:r>
              <a:rPr lang="en-US" altLang="ko-KR" dirty="0"/>
              <a:t>inpainting </a:t>
            </a:r>
            <a:r>
              <a:rPr lang="ko-KR" altLang="en-US" dirty="0"/>
              <a:t>시도 후 차이 비교</a:t>
            </a:r>
          </a:p>
          <a:p>
            <a:r>
              <a:rPr lang="ko-KR" altLang="en-US" dirty="0"/>
              <a:t>얻을 수 있는 결과</a:t>
            </a:r>
            <a:r>
              <a:rPr lang="en-US" altLang="ko-KR" dirty="0"/>
              <a:t>(</a:t>
            </a:r>
            <a:r>
              <a:rPr lang="ko-KR" altLang="en-US" dirty="0"/>
              <a:t>성공</a:t>
            </a:r>
            <a:r>
              <a:rPr lang="en-US" altLang="ko-KR" dirty="0"/>
              <a:t>/</a:t>
            </a:r>
            <a:r>
              <a:rPr lang="ko-KR" altLang="en-US" dirty="0"/>
              <a:t>실패</a:t>
            </a:r>
            <a:r>
              <a:rPr lang="en-US" altLang="ko-KR" dirty="0"/>
              <a:t>)</a:t>
            </a:r>
          </a:p>
          <a:p>
            <a:pPr marL="292608" lvl="1" indent="-91440">
              <a:buChar char=" "/>
            </a:pPr>
            <a:r>
              <a:rPr lang="en-US" altLang="ko-KR" dirty="0"/>
              <a:t>1) </a:t>
            </a:r>
            <a:r>
              <a:rPr lang="ko-KR" altLang="en-US" dirty="0"/>
              <a:t>성공한 경우</a:t>
            </a:r>
          </a:p>
          <a:p>
            <a:pPr marL="292608" lvl="1" indent="-91440">
              <a:buChar char=" "/>
            </a:pPr>
            <a:r>
              <a:rPr lang="en-US" altLang="ko-KR" dirty="0"/>
              <a:t>2) </a:t>
            </a:r>
            <a:r>
              <a:rPr lang="ko-KR" altLang="en-US" dirty="0"/>
              <a:t>실패한 경우</a:t>
            </a:r>
          </a:p>
          <a:p>
            <a:pPr marL="475487" lvl="2" indent="-91439">
              <a:buChar char=" "/>
            </a:pPr>
            <a:r>
              <a:rPr lang="en-US" altLang="ko-KR" dirty="0"/>
              <a:t>- </a:t>
            </a:r>
            <a:r>
              <a:rPr lang="ko-KR" altLang="en-US" dirty="0"/>
              <a:t>보완점</a:t>
            </a:r>
            <a:r>
              <a:rPr lang="en-US" altLang="ko-KR" dirty="0"/>
              <a:t>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결과</a:t>
            </a:r>
            <a:r>
              <a:rPr dirty="0" err="1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향후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계획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얻은 결과물로 뭘 </a:t>
            </a:r>
            <a:r>
              <a:rPr lang="ko-KR" altLang="en-US" dirty="0" err="1"/>
              <a:t>할건가</a:t>
            </a:r>
            <a:endParaRPr lang="ko-KR" altLang="en-US" dirty="0"/>
          </a:p>
          <a:p>
            <a:r>
              <a:rPr lang="ko-KR" altLang="en-US" dirty="0"/>
              <a:t>논문 작성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멘토분께</a:t>
            </a:r>
            <a:r>
              <a:rPr lang="ko-KR" altLang="en-US" dirty="0"/>
              <a:t> 문의</a:t>
            </a:r>
          </a:p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08429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과정들 사진 추가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Point cloud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간략한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설명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간단한 설명</a:t>
            </a:r>
            <a:endParaRPr lang="en-US" altLang="ko-KR" dirty="0"/>
          </a:p>
          <a:p>
            <a:r>
              <a:rPr lang="en-US" altLang="ko-KR" dirty="0"/>
              <a:t>Lidar sensor/</a:t>
            </a:r>
            <a:r>
              <a:rPr lang="en-US" altLang="ko-KR" dirty="0" err="1"/>
              <a:t>rgb</a:t>
            </a:r>
            <a:r>
              <a:rPr lang="en-US" altLang="ko-KR" dirty="0"/>
              <a:t>-d sensor </a:t>
            </a:r>
            <a:r>
              <a:rPr lang="ko-KR" altLang="en-US" dirty="0"/>
              <a:t>등 </a:t>
            </a:r>
            <a:r>
              <a:rPr lang="en-US" altLang="ko-KR" dirty="0"/>
              <a:t>3d scanner</a:t>
            </a:r>
            <a:r>
              <a:rPr lang="ko-KR" altLang="en-US" dirty="0"/>
              <a:t>로 획득 가능한 </a:t>
            </a:r>
            <a:r>
              <a:rPr lang="en-US" altLang="ko-KR" dirty="0"/>
              <a:t>3</a:t>
            </a:r>
            <a:r>
              <a:rPr lang="ko-KR" altLang="en-US" dirty="0"/>
              <a:t>차원상의 점들의 집합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어디에서 사용되는지 예시</a:t>
            </a:r>
            <a:endParaRPr lang="en-US" altLang="ko-KR" dirty="0"/>
          </a:p>
          <a:p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CAD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모델링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시각화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애니메이션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렌더링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자율주행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인공지능 학습 등 여러 분야에서 다양한 방법으로 활용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 cloud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간략한 설명</a:t>
            </a:r>
          </a:p>
        </p:txBody>
      </p:sp>
    </p:spTree>
    <p:extLst>
      <p:ext uri="{BB962C8B-B14F-4D97-AF65-F5344CB8AC3E}">
        <p14:creationId xmlns:p14="http://schemas.microsoft.com/office/powerpoint/2010/main" val="424781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연구배경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ko-KR" altLang="en-US" dirty="0"/>
          </a:p>
          <a:p>
            <a:r>
              <a:rPr lang="en-US" altLang="ko-KR" dirty="0"/>
              <a:t>Point cloud </a:t>
            </a:r>
            <a:r>
              <a:rPr lang="ko-KR" altLang="en-US" dirty="0"/>
              <a:t>획득하는 과정에서 발생하는 </a:t>
            </a:r>
            <a:r>
              <a:rPr lang="en-US" altLang="ko-KR" dirty="0"/>
              <a:t>noise</a:t>
            </a:r>
          </a:p>
          <a:p>
            <a:r>
              <a:rPr lang="ko-KR" altLang="en-US" dirty="0"/>
              <a:t>제거 가능한가</a:t>
            </a:r>
            <a:r>
              <a:rPr lang="en-US" altLang="ko-KR" dirty="0"/>
              <a:t>?</a:t>
            </a:r>
            <a:r>
              <a:rPr lang="ko-KR" alt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altLang="ko-KR" dirty="0">
                <a:latin typeface="+mj-lt"/>
                <a:ea typeface="+mj-ea"/>
                <a:cs typeface="+mj-cs"/>
                <a:sym typeface="Calibri"/>
              </a:rPr>
              <a:t>-&gt;</a:t>
            </a:r>
            <a:r>
              <a:rPr lang="ko-KR" alt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altLang="ko-KR" dirty="0">
                <a:latin typeface="+mj-lt"/>
                <a:ea typeface="+mj-ea"/>
                <a:cs typeface="+mj-cs"/>
                <a:sym typeface="Calibri"/>
              </a:rPr>
              <a:t>point cloud denoising </a:t>
            </a:r>
            <a:r>
              <a:rPr lang="ko-KR" altLang="en-US" dirty="0">
                <a:latin typeface="+mj-lt"/>
                <a:ea typeface="+mj-ea"/>
                <a:cs typeface="+mj-cs"/>
                <a:sym typeface="Calibri"/>
              </a:rPr>
              <a:t>분야 연구 활발히 진행 중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/>
          </a:p>
          <a:p>
            <a:r>
              <a:rPr lang="ko-KR" altLang="en-US" dirty="0"/>
              <a:t>점 하나하나에 대한 정보를 저장 </a:t>
            </a:r>
            <a:r>
              <a:rPr lang="en-US" altLang="ko-KR" dirty="0"/>
              <a:t>-&gt; </a:t>
            </a:r>
            <a:r>
              <a:rPr lang="ko-KR" altLang="en-US" dirty="0"/>
              <a:t>용량 매우 커짐</a:t>
            </a:r>
            <a:endParaRPr lang="en-US" altLang="ko-KR" dirty="0"/>
          </a:p>
          <a:p>
            <a:r>
              <a:rPr lang="ko-KR" altLang="en-US" dirty="0"/>
              <a:t>실시간 전송 등으로 활용하기 어려움</a:t>
            </a:r>
            <a:endParaRPr lang="en-US" altLang="ko-KR" dirty="0"/>
          </a:p>
          <a:p>
            <a:r>
              <a:rPr lang="ko-KR" altLang="en-US" dirty="0"/>
              <a:t>뛰어난 효율의 압축 기술 필요</a:t>
            </a:r>
            <a:endParaRPr lang="en-US" altLang="ko-KR" dirty="0"/>
          </a:p>
          <a:p>
            <a:r>
              <a:rPr lang="ko-KR" altLang="en-US" dirty="0"/>
              <a:t>최근 표준으로 채택된 </a:t>
            </a:r>
            <a:r>
              <a:rPr lang="en-US" altLang="ko-KR" dirty="0"/>
              <a:t>V-PCC</a:t>
            </a:r>
            <a:r>
              <a:rPr lang="ko-KR" altLang="en-US" dirty="0"/>
              <a:t>와 표준화 완성 단계에 있는 </a:t>
            </a:r>
            <a:r>
              <a:rPr lang="en-US" altLang="ko-KR" dirty="0"/>
              <a:t>G-PCC</a:t>
            </a:r>
          </a:p>
          <a:p>
            <a:r>
              <a:rPr lang="ko-KR" altLang="en-US" dirty="0"/>
              <a:t>성능을 위해 손실 압축 할 경우 손실되는 정보의 보완 가능성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55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DFVI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구조 간략히 설명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DFVI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구조 간략히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Deep flow completion network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이용하여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flow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획득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-&gt;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단계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Forward propagation &amp; backward propagation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pixel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정보 추측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결과 종합하여 최종적으로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남은 부분에 추가적으로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Image 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적용하여 각 프레임별로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완료</a:t>
            </a:r>
          </a:p>
          <a:p>
            <a:r>
              <a:rPr lang="ko-KR" altLang="en-US" dirty="0"/>
              <a:t>연구에서 주목한 부분은 이후 </a:t>
            </a:r>
            <a:r>
              <a:rPr lang="en-US" altLang="ko-KR" dirty="0"/>
              <a:t>V-PCC </a:t>
            </a:r>
            <a:r>
              <a:rPr lang="ko-KR" altLang="en-US" dirty="0"/>
              <a:t>과정에서 </a:t>
            </a:r>
            <a:r>
              <a:rPr lang="ko-KR" altLang="en-US" dirty="0" err="1"/>
              <a:t>나올텐데</a:t>
            </a:r>
            <a:r>
              <a:rPr lang="ko-KR" altLang="en-US" dirty="0"/>
              <a:t> 그때 설명</a:t>
            </a:r>
            <a:r>
              <a:rPr lang="en-US" altLang="ko-KR" dirty="0"/>
              <a:t>…? </a:t>
            </a:r>
          </a:p>
          <a:p>
            <a:endParaRPr lang="en-US" dirty="0"/>
          </a:p>
          <a:p>
            <a:r>
              <a:rPr lang="en-US" dirty="0"/>
              <a:t>*ResNet-50 : Deep learning </a:t>
            </a:r>
            <a:r>
              <a:rPr lang="ko-KR" altLang="en-US" dirty="0"/>
              <a:t>신경망 알고리즘</a:t>
            </a:r>
            <a:r>
              <a:rPr lang="en-US" altLang="ko-KR" dirty="0"/>
              <a:t>, residual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이용하여 망이 깊어 졌을 때 발생하는 문제를 보완하였다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67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V-PCC—patch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부분 중점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TMC : Test Model Category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	1, 3 : G-PCC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분류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(static surfaces, dynamically acquired LIDAR sequences)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	2 : V-PCC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분류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(dynamic surfaces)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표준화 주도 </a:t>
            </a:r>
            <a:r>
              <a:rPr lang="en-US" altLang="ko-KR" dirty="0"/>
              <a:t>: 2018</a:t>
            </a:r>
            <a:r>
              <a:rPr lang="ko-KR" altLang="en-US" dirty="0"/>
              <a:t>년 위원회안 표준 시작</a:t>
            </a:r>
            <a:r>
              <a:rPr lang="en-US" altLang="ko-KR" dirty="0"/>
              <a:t>, 2019</a:t>
            </a:r>
            <a:r>
              <a:rPr lang="ko-KR" altLang="en-US" dirty="0"/>
              <a:t>년 국제표준안 단계 진입</a:t>
            </a:r>
            <a:r>
              <a:rPr lang="en-US" altLang="ko-KR" dirty="0"/>
              <a:t>, 2020</a:t>
            </a:r>
            <a:r>
              <a:rPr lang="ko-KR" altLang="en-US" dirty="0"/>
              <a:t>년 최종 국제표준안 단계</a:t>
            </a:r>
            <a:r>
              <a:rPr lang="en-US" altLang="ko-KR" dirty="0"/>
              <a:t>, 2021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국제표준으로 제정 및 공표</a:t>
            </a:r>
            <a:endParaRPr lang="en-US" altLang="ko-KR" dirty="0"/>
          </a:p>
          <a:p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HEVC : High Efficiency Video Coding</a:t>
            </a:r>
            <a:endParaRPr lang="ko-KR" altLang="en-US" dirty="0">
              <a:latin typeface="+mn-lt"/>
              <a:ea typeface="+mn-ea"/>
              <a:cs typeface="+mn-cs"/>
              <a:sym typeface="Helvetica"/>
            </a:endParaRPr>
          </a:p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V-PCC</a:t>
            </a:r>
            <a:r>
              <a:rPr lang="ko-KR" altLang="en-US" dirty="0"/>
              <a:t> 과정 중</a:t>
            </a:r>
            <a:r>
              <a:rPr lang="en-US" altLang="ko-KR" dirty="0"/>
              <a:t>, video compression</a:t>
            </a:r>
            <a:r>
              <a:rPr lang="ko-KR" altLang="en-US" dirty="0"/>
              <a:t>에서 생성된 동영상 획득</a:t>
            </a:r>
            <a:r>
              <a:rPr lang="en-US" altLang="ko-KR" dirty="0"/>
              <a:t>, frame</a:t>
            </a:r>
            <a:r>
              <a:rPr lang="ko-KR" altLang="en-US" dirty="0"/>
              <a:t>별로 나누어 </a:t>
            </a:r>
            <a:r>
              <a:rPr lang="en-US" altLang="ko-KR" dirty="0"/>
              <a:t>inpainting </a:t>
            </a:r>
            <a:r>
              <a:rPr lang="ko-KR" altLang="en-US" dirty="0"/>
              <a:t>시도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Attribute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각각의 포인트들이 갖는 </a:t>
            </a:r>
            <a:r>
              <a:rPr lang="en-US" altLang="ko-KR" dirty="0" err="1"/>
              <a:t>rgb</a:t>
            </a:r>
            <a:r>
              <a:rPr lang="ko-KR" altLang="en-US" dirty="0"/>
              <a:t>등의 속성이 저장된 </a:t>
            </a:r>
            <a:r>
              <a:rPr lang="en-US" altLang="ko-KR" dirty="0"/>
              <a:t>patch image set</a:t>
            </a:r>
          </a:p>
          <a:p>
            <a:r>
              <a:rPr lang="en-US" altLang="ko-KR" dirty="0"/>
              <a:t>Geometry image : </a:t>
            </a:r>
            <a:r>
              <a:rPr lang="ko-KR" altLang="en-US" dirty="0"/>
              <a:t>포인트들의 투영 평면에 대한 </a:t>
            </a:r>
            <a:r>
              <a:rPr lang="en-US" altLang="ko-KR" dirty="0"/>
              <a:t>depth</a:t>
            </a:r>
            <a:r>
              <a:rPr lang="ko-KR" altLang="en-US" dirty="0"/>
              <a:t> 정보가 저장된 </a:t>
            </a:r>
            <a:r>
              <a:rPr lang="en-US" altLang="ko-KR" dirty="0"/>
              <a:t>patch image set</a:t>
            </a:r>
          </a:p>
          <a:p>
            <a:r>
              <a:rPr lang="en-US" altLang="ko-KR" dirty="0"/>
              <a:t>Attribute image</a:t>
            </a:r>
            <a:r>
              <a:rPr lang="ko-KR" altLang="en-US" dirty="0"/>
              <a:t>의 보완을 통해 개선 시도</a:t>
            </a:r>
          </a:p>
        </p:txBody>
      </p:sp>
    </p:spTree>
    <p:extLst>
      <p:ext uri="{BB962C8B-B14F-4D97-AF65-F5344CB8AC3E}">
        <p14:creationId xmlns:p14="http://schemas.microsoft.com/office/powerpoint/2010/main" val="2484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1097280" y="2108200"/>
            <a:ext cx="10058401" cy="376089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z="8000" spc="-5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4663440"/>
            <a:ext cx="100584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직선 연결선(S) 8"/>
          <p:cNvSpPr/>
          <p:nvPr/>
        </p:nvSpPr>
        <p:spPr>
          <a:xfrm>
            <a:off x="1207657" y="4485132"/>
            <a:ext cx="9875522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7280" y="2120900"/>
            <a:ext cx="4639737" cy="374819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515944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"/>
          <p:cNvSpPr/>
          <p:nvPr/>
        </p:nvSpPr>
        <p:spPr>
          <a:xfrm>
            <a:off x="15" y="0"/>
            <a:ext cx="4654298" cy="6858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마스터 제목스타일 편집"/>
          <p:cNvSpPr txBox="1"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8" cy="2093976"/>
          </a:xfrm>
          <a:prstGeom prst="rect">
            <a:avLst/>
          </a:prstGeom>
        </p:spPr>
        <p:txBody>
          <a:bodyPr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마스터 제목스타일 편집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58983" y="812798"/>
            <a:ext cx="5928345" cy="529475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643464" y="3043049"/>
            <a:ext cx="3517569" cy="3064506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그림 개체 틀 2"/>
          <p:cNvSpPr>
            <a:spLocks noGrp="1"/>
          </p:cNvSpPr>
          <p:nvPr>
            <p:ph type="pic" idx="21"/>
          </p:nvPr>
        </p:nvSpPr>
        <p:spPr>
          <a:xfrm>
            <a:off x="14" y="0"/>
            <a:ext cx="12191987" cy="4578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1097278" y="4799362"/>
            <a:ext cx="10113646" cy="743683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78" y="5715000"/>
            <a:ext cx="10113266" cy="609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직선 연결선(S) 9"/>
          <p:cNvSpPr/>
          <p:nvPr/>
        </p:nvSpPr>
        <p:spPr>
          <a:xfrm>
            <a:off x="1193532" y="1897379"/>
            <a:ext cx="9966960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93581" y="6520180"/>
            <a:ext cx="217151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91439" marR="0" indent="-91439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 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1pPr>
      <a:lvl2pPr marL="405563" marR="0" indent="-204395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2pPr>
      <a:lvl3pPr marL="65133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3pPr>
      <a:lvl4pPr marL="83421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4pPr>
      <a:lvl5pPr marL="101709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5pPr>
      <a:lvl6pPr marL="11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6pPr>
      <a:lvl7pPr marL="13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7pPr>
      <a:lvl8pPr marL="15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8pPr>
      <a:lvl9pPr marL="17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제목 1"/>
          <p:cNvSpPr txBox="1"/>
          <p:nvPr/>
        </p:nvSpPr>
        <p:spPr>
          <a:xfrm>
            <a:off x="5335473" y="639097"/>
            <a:ext cx="6161878" cy="368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6000" spc="-100"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dirty="0"/>
              <a:t>TITLE</a:t>
            </a:r>
          </a:p>
        </p:txBody>
      </p:sp>
      <p:sp>
        <p:nvSpPr>
          <p:cNvPr id="104" name="부제목 2"/>
          <p:cNvSpPr txBox="1"/>
          <p:nvPr/>
        </p:nvSpPr>
        <p:spPr>
          <a:xfrm>
            <a:off x="5289753" y="4718458"/>
            <a:ext cx="6269348" cy="930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indent="-91439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z="2400">
                <a:solidFill>
                  <a:srgbClr val="262626"/>
                </a:solidFill>
              </a:defRPr>
            </a:pPr>
            <a:r>
              <a:rPr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종합설계프로젝트1 1분반 4조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3EE61C-29CA-8533-9B8E-F07F7E1DAE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</a:t>
            </a:r>
            <a:r>
              <a:rPr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 중 생성된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patch image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deep-flow video inpainting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통해 보완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 sequence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이전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0FBC8-D029-A86B-D93D-BE5DFFBC56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11</a:t>
            </a:fld>
            <a:endParaRPr lang="en-US" altLang="ko-KR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77C75DB-97DA-9D1A-0E35-223D389FCA5D}"/>
              </a:ext>
            </a:extLst>
          </p:cNvPr>
          <p:cNvSpPr>
            <a:spLocks noChangeAspect="1"/>
          </p:cNvSpPr>
          <p:nvPr/>
        </p:nvSpPr>
        <p:spPr>
          <a:xfrm>
            <a:off x="2921069" y="3165796"/>
            <a:ext cx="1368298" cy="1605913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TMC2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881F52F-57E7-0F09-F914-5FE70F9CC96E}"/>
              </a:ext>
            </a:extLst>
          </p:cNvPr>
          <p:cNvSpPr/>
          <p:nvPr/>
        </p:nvSpPr>
        <p:spPr>
          <a:xfrm>
            <a:off x="204516" y="3601924"/>
            <a:ext cx="2588560" cy="737320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Input point cloud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pic>
        <p:nvPicPr>
          <p:cNvPr id="6" name="그림 5" descr="사람, 남자, 실내, 어두운이(가) 표시된 사진&#10;&#10;자동 생성된 설명">
            <a:extLst>
              <a:ext uri="{FF2B5EF4-FFF2-40B4-BE49-F238E27FC236}">
                <a16:creationId xmlns:a16="http://schemas.microsoft.com/office/drawing/2014/main" id="{956A8738-146C-B8E4-FF36-4B55E3533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6" y="1912626"/>
            <a:ext cx="1703540" cy="1703540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437AB94-3446-5F32-DFDA-D71BDEDC9E58}"/>
              </a:ext>
            </a:extLst>
          </p:cNvPr>
          <p:cNvCxnSpPr>
            <a:endCxn id="6" idx="1"/>
          </p:cNvCxnSpPr>
          <p:nvPr/>
        </p:nvCxnSpPr>
        <p:spPr>
          <a:xfrm rot="5400000" flipH="1" flipV="1">
            <a:off x="-109564" y="3212163"/>
            <a:ext cx="1204356" cy="308823"/>
          </a:xfrm>
          <a:prstGeom prst="bentConnector2">
            <a:avLst/>
          </a:prstGeom>
          <a:noFill/>
          <a:ln w="15875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8EEC06-EDD2-D38A-80E0-D84974C2A2C0}"/>
              </a:ext>
            </a:extLst>
          </p:cNvPr>
          <p:cNvGrpSpPr/>
          <p:nvPr/>
        </p:nvGrpSpPr>
        <p:grpSpPr>
          <a:xfrm>
            <a:off x="4744816" y="155284"/>
            <a:ext cx="2702367" cy="2661008"/>
            <a:chOff x="2667000" y="0"/>
            <a:chExt cx="2702367" cy="26610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72FF93-3A2B-CBBC-CB02-5F33F9F9B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2160000" cy="216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69F1876-5039-DE00-DA5E-AAC2419F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69" y="250504"/>
              <a:ext cx="2160000" cy="216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2B4FCB5-FB20-A7B3-6328-CE6D1249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367" y="501008"/>
              <a:ext cx="2160000" cy="2160000"/>
            </a:xfrm>
            <a:prstGeom prst="rect">
              <a:avLst/>
            </a:prstGeom>
          </p:spPr>
        </p:pic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1C5BDC6-BD9C-586C-9CC5-7578EF1750BE}"/>
              </a:ext>
            </a:extLst>
          </p:cNvPr>
          <p:cNvSpPr/>
          <p:nvPr/>
        </p:nvSpPr>
        <p:spPr>
          <a:xfrm>
            <a:off x="4413119" y="3599752"/>
            <a:ext cx="4510414" cy="738000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sym typeface="Franklin Gothic Book"/>
              </a:rPr>
              <a:t>Padded patch images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D5EC57-E160-7E65-6226-07B81A8760A1}"/>
              </a:ext>
            </a:extLst>
          </p:cNvPr>
          <p:cNvGrpSpPr/>
          <p:nvPr/>
        </p:nvGrpSpPr>
        <p:grpSpPr>
          <a:xfrm>
            <a:off x="7682148" y="1066136"/>
            <a:ext cx="3311433" cy="1939867"/>
            <a:chOff x="7786627" y="1543296"/>
            <a:chExt cx="3311433" cy="1939867"/>
          </a:xfrm>
        </p:grpSpPr>
        <p:sp>
          <p:nvSpPr>
            <p:cNvPr id="20" name="화살표: 위로 굽음 19">
              <a:extLst>
                <a:ext uri="{FF2B5EF4-FFF2-40B4-BE49-F238E27FC236}">
                  <a16:creationId xmlns:a16="http://schemas.microsoft.com/office/drawing/2014/main" id="{E4319B22-3E0C-D288-EA5F-24D196F3AEA1}"/>
                </a:ext>
              </a:extLst>
            </p:cNvPr>
            <p:cNvSpPr/>
            <p:nvPr/>
          </p:nvSpPr>
          <p:spPr>
            <a:xfrm flipV="1">
              <a:off x="7786627" y="1573667"/>
              <a:ext cx="3311433" cy="1909496"/>
            </a:xfrm>
            <a:prstGeom prst="bentUpArrow">
              <a:avLst>
                <a:gd name="adj1" fmla="val 16472"/>
                <a:gd name="adj2" fmla="val 22376"/>
                <a:gd name="adj3" fmla="val 26312"/>
              </a:avLst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/>
                <a:ea typeface="Franklin Gothic Book"/>
                <a:cs typeface="Franklin Gothic Book"/>
                <a:sym typeface="Franklin Gothic Book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CC86C7-9C9F-65A6-C155-D86A1DFFA235}"/>
                </a:ext>
              </a:extLst>
            </p:cNvPr>
            <p:cNvSpPr txBox="1"/>
            <p:nvPr/>
          </p:nvSpPr>
          <p:spPr>
            <a:xfrm>
              <a:off x="7819265" y="1543296"/>
              <a:ext cx="29686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dobe Fan Heiti Std B" panose="020B0700000000000000" pitchFamily="34" charset="-128"/>
                  <a:ea typeface="Adobe Fan Heiti Std B" panose="020B0700000000000000" pitchFamily="34" charset="-128"/>
                  <a:sym typeface="Franklin Gothic Book"/>
                </a:rPr>
                <a:t>Deep-flow video inpainting</a:t>
              </a: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Fan Heiti Std B" panose="020B0700000000000000" pitchFamily="34" charset="-128"/>
                <a:sym typeface="Franklin Gothic Book"/>
              </a:endParaRPr>
            </a:p>
          </p:txBody>
        </p:sp>
      </p:grp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38F75B0F-967E-4C80-2E6B-7CE74C9DBF42}"/>
              </a:ext>
            </a:extLst>
          </p:cNvPr>
          <p:cNvSpPr/>
          <p:nvPr/>
        </p:nvSpPr>
        <p:spPr>
          <a:xfrm>
            <a:off x="5824816" y="2826248"/>
            <a:ext cx="442510" cy="864000"/>
          </a:xfrm>
          <a:prstGeom prst="up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BA3C932-C884-E54C-A022-4DC74287DB97}"/>
              </a:ext>
            </a:extLst>
          </p:cNvPr>
          <p:cNvSpPr>
            <a:spLocks noChangeAspect="1"/>
          </p:cNvSpPr>
          <p:nvPr/>
        </p:nvSpPr>
        <p:spPr>
          <a:xfrm>
            <a:off x="2918948" y="3165795"/>
            <a:ext cx="1368298" cy="1605913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TMC2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1800118-4E1E-4EF4-940B-897BDB355DA2}"/>
              </a:ext>
            </a:extLst>
          </p:cNvPr>
          <p:cNvSpPr>
            <a:spLocks noChangeAspect="1"/>
          </p:cNvSpPr>
          <p:nvPr/>
        </p:nvSpPr>
        <p:spPr>
          <a:xfrm>
            <a:off x="9144000" y="3304741"/>
            <a:ext cx="2709798" cy="1328021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Video compressed attribute images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63484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</a:t>
            </a:r>
          </a:p>
        </p:txBody>
      </p:sp>
      <p:sp>
        <p:nvSpPr>
          <p:cNvPr id="150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</a:p>
        </p:txBody>
      </p:sp>
      <p:sp>
        <p:nvSpPr>
          <p:cNvPr id="15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1A0413-6465-ADE1-5305-D8B4F3BD2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FB10A-7027-D904-4B3C-EFDD204E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70" y="1335024"/>
            <a:ext cx="3517568" cy="209397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 &amp; A</a:t>
            </a:r>
            <a:endParaRPr lang="ko-KR" altLang="en-US" sz="4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F20AE3-C23C-0E03-03A1-CA7AF3AEBF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5281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References</a:t>
            </a:r>
            <a:endParaRPr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Point_cloud_torus.gif:: https://commons.wikimedia.org/wiki/File:Point_cloud_torus.gif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soldier_vox10_0536.png:: Eugene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d'Eon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Bob Harrison, Taos Myers, and Philip A. Chou, "8i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Voxelized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Full Bodies - A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Voxelized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Point Cloud Dataset“, ISO/IEC JTC1/SC29 Joint WG11/WG1 (MPEG/JPEG) input document WG11M40059/WG1M74006, Geneva, January 2017.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333333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Demo::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KITTI-360 (http://www.cvlibs.net/datasets/kitti-360/demo.php)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Captain.gif:: https://github.com/KNU-capston-4/Deep-Flow-Guided-Video-Inpainting/blob/master/gif/captain.gif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Framework:: Xu, Rui and Li,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Xiaoxiao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and Zhou,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Bolei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and Loy, Chen Change, “Deep Flow-Guided Video Inpainting”, The IEEE Conference on Computer Vision and Pattern Recognition (CVPR), June 2019.</a:t>
            </a:r>
            <a:endParaRPr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1A0413-6465-ADE1-5305-D8B4F3BD2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05644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16</a:t>
            </a:fld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25393-F6C2-04C1-1887-14C3DDDE0451}"/>
              </a:ext>
            </a:extLst>
          </p:cNvPr>
          <p:cNvSpPr txBox="1">
            <a:spLocks/>
          </p:cNvSpPr>
          <p:nvPr/>
        </p:nvSpPr>
        <p:spPr>
          <a:xfrm>
            <a:off x="1066799" y="655181"/>
            <a:ext cx="10058401" cy="5332260"/>
          </a:xfrm>
          <a:prstGeom prst="rect">
            <a:avLst/>
          </a:prstGeom>
        </p:spPr>
        <p:txBody>
          <a:bodyPr>
            <a:normAutofit/>
          </a:bodyPr>
          <a:lstStyle>
            <a:lvl1pPr marL="91439" marR="0" indent="-91439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405563" marR="0" indent="-204395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65133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83421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01709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1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3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5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7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hangingPunct="1">
              <a:buFont typeface="Wingdings" panose="05000000000000000000" pitchFamily="2" charset="2"/>
              <a:buChar char="§"/>
            </a:pP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TMC2 encoder diagram:: D.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Graziosi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O.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Nakagami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S. Kuma, A.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Zaghetto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T. Suzuki and A.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Tabatabai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(2020), "An overview of ongoing point cloud compression standardization activities: video-based (V-PCC) and geometry-based (G-PCC)", APSIPA Transactions on Signal and Information Processing: Vol. 9: No. 1, e13. http://dx.doi.org/10.1017/ATSIP.2020.12</a:t>
            </a:r>
          </a:p>
        </p:txBody>
      </p:sp>
    </p:spTree>
    <p:extLst>
      <p:ext uri="{BB962C8B-B14F-4D97-AF65-F5344CB8AC3E}">
        <p14:creationId xmlns:p14="http://schemas.microsoft.com/office/powerpoint/2010/main" val="41179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dirty="0"/>
              <a:t>Point cloud?</a:t>
            </a:r>
          </a:p>
        </p:txBody>
      </p:sp>
      <p:pic>
        <p:nvPicPr>
          <p:cNvPr id="5" name="그림 4" descr="바퀴, 건축자재, 돌, 건물이(가) 표시된 사진&#10;&#10;자동 생성된 설명">
            <a:extLst>
              <a:ext uri="{FF2B5EF4-FFF2-40B4-BE49-F238E27FC236}">
                <a16:creationId xmlns:a16="http://schemas.microsoft.com/office/drawing/2014/main" id="{372B6748-F803-93CD-AD25-697BA09E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37" y="829491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FA644C-9BAD-38E5-C9BC-9D6A88D4F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611" y="3824778"/>
            <a:ext cx="3446203" cy="2474288"/>
          </a:xfrm>
          <a:prstGeom prst="rect">
            <a:avLst/>
          </a:prstGeom>
        </p:spPr>
      </p:pic>
      <p:pic>
        <p:nvPicPr>
          <p:cNvPr id="9" name="그림 8" descr="사람, 서있는, 조각품, 기밀복이(가) 표시된 사진&#10;&#10;자동 생성된 설명">
            <a:extLst>
              <a:ext uri="{FF2B5EF4-FFF2-40B4-BE49-F238E27FC236}">
                <a16:creationId xmlns:a16="http://schemas.microsoft.com/office/drawing/2014/main" id="{829AAD63-B003-BB46-BA21-8B7E801B0C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218" y="709808"/>
            <a:ext cx="2719192" cy="271919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7E18AF7-F880-584C-A42B-0335FC3A93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lang="en-US" dirty="0"/>
              <a:t>Index</a:t>
            </a:r>
            <a:endParaRPr dirty="0"/>
          </a:p>
        </p:txBody>
      </p:sp>
      <p:sp>
        <p:nvSpPr>
          <p:cNvPr id="109" name="간단한 설명…"/>
          <p:cNvSpPr txBox="1"/>
          <p:nvPr/>
        </p:nvSpPr>
        <p:spPr>
          <a:xfrm>
            <a:off x="5247518" y="647271"/>
            <a:ext cx="5750334" cy="415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</a:p>
          <a:p>
            <a:pPr marL="292608" lvl="1" indent="-91440">
              <a:buChar char=" 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Deep-flow video inpainting</a:t>
            </a:r>
          </a:p>
          <a:p>
            <a:pPr marL="292608" lvl="1" indent="-91440">
              <a:buChar char=" 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</a:p>
          <a:p>
            <a:pPr marL="292608" lvl="1" indent="-91440">
              <a:buChar char=" 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과정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Q &amp; 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5F574-136D-9C36-E7A3-E98B2DE811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12935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</a:p>
        </p:txBody>
      </p:sp>
      <p:sp>
        <p:nvSpPr>
          <p:cNvPr id="120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ClrTx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3D point cloud data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noise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 가능성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data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noise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84048" lvl="2" indent="0">
              <a:buClrTx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Tx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등 다양한 분야에서 활용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Raw point cloud data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 매우 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압축과정 발생하는 정보의 손실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D7EEC-D322-C5CF-775E-51FE0B9BB9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</a:t>
            </a:fld>
            <a:endParaRPr lang="en-US" altLang="ko-K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B3B71-3DDE-D658-D436-AE73EA57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979FC-08A1-EE19-DC5B-72A943B7E75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097280" y="2120900"/>
            <a:ext cx="5741931" cy="3748193"/>
          </a:xfrm>
        </p:spPr>
        <p:txBody>
          <a:bodyPr>
            <a:normAutofit/>
          </a:bodyPr>
          <a:lstStyle/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Deep-flow video inpainting</a:t>
            </a:r>
          </a:p>
          <a:p>
            <a:pPr marL="457200" indent="-457200">
              <a:buClrTx/>
              <a:buAutoNum type="arabicPeriod"/>
            </a:pPr>
            <a:endParaRPr lang="en-US" altLang="ko-KR" sz="2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  <a:endParaRPr lang="en-US" altLang="ko-KR" sz="20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ko-KR" altLang="en-US" sz="2800" dirty="0">
              <a:latin typeface="Adobe Fan Heiti Std B" panose="020B07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5C9BD-2566-6E8F-4A76-399979FA30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4957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Deep-flow video inpainting</a:t>
            </a:r>
          </a:p>
        </p:txBody>
      </p:sp>
      <p:sp>
        <p:nvSpPr>
          <p:cNvPr id="12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2000" kern="10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Inpainting?</a:t>
            </a:r>
            <a:endParaRPr lang="en-US" altLang="ko-KR" sz="2000" kern="100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Times New Roman" panose="02020603050405020304" pitchFamily="18" charset="0"/>
            </a:endParaRPr>
          </a:p>
          <a:p>
            <a:pPr marL="657024" lvl="1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이미지나 동영상의 손상</a:t>
            </a: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누락된 부분을 재구성하는 기술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3D286-C2DA-E8E5-272F-6CF18C7C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84" y="3288082"/>
            <a:ext cx="8172450" cy="2286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4A4D38-E86F-FDEB-969A-412B246763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Deep-flow video inpainting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BE4F02-719C-E8B6-6747-80B9570A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31" y="2054244"/>
            <a:ext cx="8775737" cy="41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7EF7BF-4DAA-784A-1B7C-14DCFB5795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8418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V-PCC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8B7382-A876-023B-4AAF-13F4156462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8</a:t>
            </a:fld>
            <a:endParaRPr lang="en-US" altLang="ko-KR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6AFC392-3561-B072-18C8-DD5565F55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0"/>
            <a:ext cx="10058401" cy="3760892"/>
          </a:xfrm>
          <a:prstGeom prst="rect">
            <a:avLst/>
          </a:prstGeo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dirty="0"/>
              <a:t> 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Video-based Point Cloud Compression(TMC2)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MPEG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주도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HEVC</a:t>
            </a:r>
            <a:r>
              <a:rPr lang="ko-KR" altLang="en-US" dirty="0">
                <a:latin typeface="Adobe Fan Heiti Std B" panose="020B0700000000000000" pitchFamily="34" charset="-128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codec</a:t>
            </a:r>
            <a:r>
              <a:rPr lang="ko-KR" altLang="en-US" dirty="0">
                <a:latin typeface="Adobe Fan Heiti Std B" panose="020B0700000000000000" pitchFamily="34" charset="-128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</a:t>
            </a:r>
            <a:r>
              <a:rPr lang="ko-KR" altLang="en-US" dirty="0"/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point 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Tx/>
              <a:buNone/>
            </a:pP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11F84B-9523-A7A9-A592-C978FD2BA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62398" y="-2839235"/>
            <a:ext cx="5526905" cy="1198199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B3AE0D7-47E6-81F6-F93E-86090DBBDBF9}"/>
              </a:ext>
            </a:extLst>
          </p:cNvPr>
          <p:cNvSpPr/>
          <p:nvPr/>
        </p:nvSpPr>
        <p:spPr>
          <a:xfrm>
            <a:off x="8668011" y="388308"/>
            <a:ext cx="375781" cy="1703539"/>
          </a:xfrm>
          <a:prstGeom prst="down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839202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</TotalTime>
  <Words>854</Words>
  <Application>Microsoft Office PowerPoint</Application>
  <PresentationFormat>와이드스크린</PresentationFormat>
  <Paragraphs>138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Adobe Fan Heiti Std B</vt:lpstr>
      <vt:lpstr>Adobe 고딕 Std B</vt:lpstr>
      <vt:lpstr>맑은 고딕</vt:lpstr>
      <vt:lpstr>맑은 고딕</vt:lpstr>
      <vt:lpstr>Calibri</vt:lpstr>
      <vt:lpstr>Franklin Gothic Book</vt:lpstr>
      <vt:lpstr>Helvetica</vt:lpstr>
      <vt:lpstr>Wingdings</vt:lpstr>
      <vt:lpstr>1_RetrospectVTI</vt:lpstr>
      <vt:lpstr>PowerPoint 프레젠테이션</vt:lpstr>
      <vt:lpstr>PowerPoint 프레젠테이션</vt:lpstr>
      <vt:lpstr>PowerPoint 프레젠테이션</vt:lpstr>
      <vt:lpstr>연구 배경</vt:lpstr>
      <vt:lpstr>사용한 도구</vt:lpstr>
      <vt:lpstr>Deep-flow video inpainting</vt:lpstr>
      <vt:lpstr>Deep-flow video inpainting</vt:lpstr>
      <vt:lpstr>V-PCC</vt:lpstr>
      <vt:lpstr>PowerPoint 프레젠테이션</vt:lpstr>
      <vt:lpstr>연구 과정</vt:lpstr>
      <vt:lpstr>PowerPoint 프레젠테이션</vt:lpstr>
      <vt:lpstr>연구 결과</vt:lpstr>
      <vt:lpstr>향후 계획</vt:lpstr>
      <vt:lpstr>Q &amp; A</vt:lpstr>
      <vt:lpstr>References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SeTHeNe .</dc:creator>
  <cp:lastModifiedBy>김철균</cp:lastModifiedBy>
  <cp:revision>42</cp:revision>
  <dcterms:modified xsi:type="dcterms:W3CDTF">2022-06-18T16:33:48Z</dcterms:modified>
</cp:coreProperties>
</file>